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x-wav"/>
  <Default Extension="wdp" ContentType="image/vnd.ms-photo"/>
  <Default Extension="wmf" ContentType="image/x-wm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567" r:id="rId3"/>
    <p:sldId id="582" r:id="rId4"/>
    <p:sldId id="588" r:id="rId5"/>
    <p:sldId id="570" r:id="rId6"/>
    <p:sldId id="584" r:id="rId7"/>
    <p:sldId id="578" r:id="rId8"/>
    <p:sldId id="579" r:id="rId9"/>
    <p:sldId id="580" r:id="rId10"/>
    <p:sldId id="576" r:id="rId11"/>
    <p:sldId id="305" r:id="rId12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9040C"/>
    <a:srgbClr val="FFFF99"/>
    <a:srgbClr val="FF9966"/>
    <a:srgbClr val="008000"/>
    <a:srgbClr val="003300"/>
    <a:srgbClr val="0000FF"/>
    <a:srgbClr val="CC0066"/>
    <a:srgbClr val="275942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media/hdphoto1.wdp>
</file>

<file path=ppt/media/image1.jpeg>
</file>

<file path=ppt/media/image10.png>
</file>

<file path=ppt/media/image11.wmf>
</file>

<file path=ppt/media/image12.wmf>
</file>

<file path=ppt/media/image13.jpeg>
</file>

<file path=ppt/media/image14.jpeg>
</file>

<file path=ppt/media/image15.png>
</file>

<file path=ppt/media/image16.wmf>
</file>

<file path=ppt/media/image19.wmf>
</file>

<file path=ppt/media/image2.png>
</file>

<file path=ppt/media/image20.jpeg>
</file>

<file path=ppt/media/image21.png>
</file>

<file path=ppt/media/image3.png>
</file>

<file path=ppt/media/image4.png>
</file>

<file path=ppt/media/image5.jpeg>
</file>

<file path=ppt/media/image6.wmf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 dirty="0"/>
              <a:t>© NATIONAL TSING HUA UNIVERSITY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2023/5/10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 dirty="0"/>
              <a:t>© NATIONAL TSING HUA UNIVERSITY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2023/5/10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 dirty="0"/>
              <a:t>© NATIONAL TSING HUA UNIVERSITY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130059" y="475208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2023/5/10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ieeexplore.ieee.org/author/37420926300" TargetMode="External"/><Relationship Id="rId3" Type="http://schemas.openxmlformats.org/officeDocument/2006/relationships/oleObject" Target="../embeddings/oleObject1.bin"/><Relationship Id="rId7" Type="http://schemas.openxmlformats.org/officeDocument/2006/relationships/hyperlink" Target="https://ieeexplore.ieee.org/author/37410482600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hyperlink" Target="https://ieeexplore.ieee.org/author/37342222600" TargetMode="External"/><Relationship Id="rId11" Type="http://schemas.openxmlformats.org/officeDocument/2006/relationships/hyperlink" Target="https://ieeexplore.ieee.org/xpl/conhome/4505270/proceeding" TargetMode="External"/><Relationship Id="rId5" Type="http://schemas.openxmlformats.org/officeDocument/2006/relationships/hyperlink" Target="https://ieeexplore.ieee.org/document/4517552/" TargetMode="External"/><Relationship Id="rId10" Type="http://schemas.openxmlformats.org/officeDocument/2006/relationships/hyperlink" Target="https://ieeexplore.ieee.org/author/38109154700" TargetMode="External"/><Relationship Id="rId4" Type="http://schemas.openxmlformats.org/officeDocument/2006/relationships/image" Target="../media/image6.wmf"/><Relationship Id="rId9" Type="http://schemas.openxmlformats.org/officeDocument/2006/relationships/hyperlink" Target="https://ieeexplore.ieee.org/author/3728340450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11.wmf"/><Relationship Id="rId3" Type="http://schemas.openxmlformats.org/officeDocument/2006/relationships/audio" Target="../media/media1.wav"/><Relationship Id="rId7" Type="http://schemas.openxmlformats.org/officeDocument/2006/relationships/audio" Target="../media/media3.wav"/><Relationship Id="rId12" Type="http://schemas.openxmlformats.org/officeDocument/2006/relationships/oleObject" Target="../embeddings/oleObject2.bin"/><Relationship Id="rId2" Type="http://schemas.microsoft.com/office/2007/relationships/media" Target="../media/media1.wav"/><Relationship Id="rId1" Type="http://schemas.openxmlformats.org/officeDocument/2006/relationships/vmlDrawing" Target="../drawings/vmlDrawing2.vml"/><Relationship Id="rId6" Type="http://schemas.microsoft.com/office/2007/relationships/media" Target="../media/media3.wav"/><Relationship Id="rId11" Type="http://schemas.openxmlformats.org/officeDocument/2006/relationships/image" Target="../media/image15.png"/><Relationship Id="rId5" Type="http://schemas.openxmlformats.org/officeDocument/2006/relationships/audio" Target="../media/media2.wav"/><Relationship Id="rId15" Type="http://schemas.openxmlformats.org/officeDocument/2006/relationships/image" Target="../media/image12.wmf"/><Relationship Id="rId10" Type="http://schemas.openxmlformats.org/officeDocument/2006/relationships/image" Target="../media/image14.jpeg"/><Relationship Id="rId4" Type="http://schemas.microsoft.com/office/2007/relationships/media" Target="../media/media2.wav"/><Relationship Id="rId9" Type="http://schemas.openxmlformats.org/officeDocument/2006/relationships/image" Target="../media/image13.jpeg"/><Relationship Id="rId14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1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3.jpeg"/><Relationship Id="rId5" Type="http://schemas.openxmlformats.org/officeDocument/2006/relationships/image" Target="../media/image16.wmf"/><Relationship Id="rId4" Type="http://schemas.openxmlformats.org/officeDocument/2006/relationships/oleObject" Target="../embeddings/oleObject4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audio" Target="../media/media4.wav"/><Relationship Id="rId7" Type="http://schemas.openxmlformats.org/officeDocument/2006/relationships/audio" Target="../media/media6.wav"/><Relationship Id="rId12" Type="http://schemas.openxmlformats.org/officeDocument/2006/relationships/image" Target="../media/image19.wmf"/><Relationship Id="rId2" Type="http://schemas.microsoft.com/office/2007/relationships/media" Target="../media/media4.wav"/><Relationship Id="rId1" Type="http://schemas.openxmlformats.org/officeDocument/2006/relationships/vmlDrawing" Target="../drawings/vmlDrawing4.vml"/><Relationship Id="rId6" Type="http://schemas.microsoft.com/office/2007/relationships/media" Target="../media/media6.wav"/><Relationship Id="rId11" Type="http://schemas.openxmlformats.org/officeDocument/2006/relationships/oleObject" Target="../embeddings/oleObject5.bin"/><Relationship Id="rId5" Type="http://schemas.openxmlformats.org/officeDocument/2006/relationships/audio" Target="../media/media5.wav"/><Relationship Id="rId10" Type="http://schemas.openxmlformats.org/officeDocument/2006/relationships/image" Target="../media/image15.png"/><Relationship Id="rId4" Type="http://schemas.microsoft.com/office/2007/relationships/media" Target="../media/media5.wav"/><Relationship Id="rId9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5752359" cy="3828838"/>
          </a:xfrm>
        </p:spPr>
        <p:txBody>
          <a:bodyPr/>
          <a:lstStyle/>
          <a:p>
            <a:r>
              <a:rPr lang="en-US" altLang="zh-TW" sz="4000" dirty="0"/>
              <a:t>CTF model for long reverberation</a:t>
            </a:r>
            <a:br>
              <a:rPr lang="zh-TW" altLang="en-US" sz="3200" dirty="0"/>
            </a:br>
            <a:br>
              <a:rPr lang="en-US" altLang="zh-TW" sz="3200" dirty="0"/>
            </a:br>
            <a:br>
              <a:rPr lang="en-US" altLang="zh-TW" dirty="0"/>
            </a:br>
            <a:r>
              <a:rPr lang="en-US" altLang="zh-TW" sz="2000" b="0" dirty="0">
                <a:solidFill>
                  <a:srgbClr val="8A0045"/>
                </a:solidFill>
              </a:rPr>
              <a:t>Date</a:t>
            </a:r>
            <a:r>
              <a:rPr lang="zh-TW" altLang="en-US" sz="2000" b="0" dirty="0">
                <a:solidFill>
                  <a:srgbClr val="8A0045"/>
                </a:solidFill>
              </a:rPr>
              <a:t>：</a:t>
            </a:r>
            <a:r>
              <a:rPr lang="en-US" altLang="zh-TW" sz="2000" b="0" dirty="0">
                <a:solidFill>
                  <a:srgbClr val="8A0045"/>
                </a:solidFill>
              </a:rPr>
              <a:t>2022. 05. 10</a:t>
            </a:r>
            <a:endParaRPr lang="zh-TW" altLang="en-US" sz="2000" dirty="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 dirty="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 dirty="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dirty="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71" y="99611"/>
            <a:ext cx="7123429" cy="633276"/>
          </a:xfrm>
        </p:spPr>
        <p:txBody>
          <a:bodyPr/>
          <a:lstStyle/>
          <a:p>
            <a:r>
              <a:rPr lang="en-US" altLang="zh-TW" sz="2800" dirty="0"/>
              <a:t>Future work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10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內容版面配置區 5">
            <a:extLst>
              <a:ext uri="{FF2B5EF4-FFF2-40B4-BE49-F238E27FC236}">
                <a16:creationId xmlns:a16="http://schemas.microsoft.com/office/drawing/2014/main" id="{4F7B7EC2-0840-478F-8486-BE7687BE9885}"/>
              </a:ext>
            </a:extLst>
          </p:cNvPr>
          <p:cNvSpPr txBox="1">
            <a:spLocks/>
          </p:cNvSpPr>
          <p:nvPr/>
        </p:nvSpPr>
        <p:spPr>
          <a:xfrm>
            <a:off x="711200" y="1271577"/>
            <a:ext cx="9401473" cy="501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6531" indent="-316531" algn="l" defTabSz="844083" rtl="0" eaLnBrk="1" latinLnBrk="0" hangingPunct="1">
              <a:spcBef>
                <a:spcPts val="0"/>
              </a:spcBef>
              <a:spcAft>
                <a:spcPts val="1108"/>
              </a:spcAft>
              <a:buSzPct val="85000"/>
              <a:buFont typeface="Arial" panose="020B0604020202020204" pitchFamily="34" charset="0"/>
              <a:buChar char="•"/>
              <a:defRPr sz="22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1pPr>
            <a:lvl2pPr marL="685817" indent="-263776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SzPct val="85000"/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2pPr>
            <a:lvl3pPr marL="1055103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SzPct val="65000"/>
              <a:buFont typeface="Wingdings" pitchFamily="2" charset="2"/>
              <a:buChar char="u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3pPr>
            <a:lvl4pPr marL="1477145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Font typeface="Arial" pitchFamily="34" charset="0"/>
              <a:buChar char="–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4pPr>
            <a:lvl5pPr marL="1899186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Font typeface="Arial" pitchFamily="34" charset="0"/>
              <a:buChar char="»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5pPr>
            <a:lvl6pPr marL="2321227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69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5310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7351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000" b="0" dirty="0">
                <a:cs typeface="Times New Roman" panose="02020603050405020304" pitchFamily="18" charset="0"/>
              </a:rPr>
              <a:t>Find solution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Blind system ID 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→ </a:t>
            </a:r>
            <a:r>
              <a:rPr lang="en-US" altLang="zh-TW" sz="1800" b="0" i="0" u="none" strike="noStrike" dirty="0" err="1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Benesty’s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 approaches</a:t>
            </a:r>
            <a:endParaRPr lang="en-US" altLang="zh-TW" sz="2000" b="0" dirty="0">
              <a:cs typeface="Times New Roman" panose="02020603050405020304" pitchFamily="18" charset="0"/>
            </a:endParaRPr>
          </a:p>
          <a:p>
            <a:endParaRPr lang="en-US" altLang="zh-TW" sz="2000" b="0" dirty="0">
              <a:cs typeface="Times New Roman" panose="02020603050405020304" pitchFamily="18" charset="0"/>
            </a:endParaRPr>
          </a:p>
          <a:p>
            <a:endParaRPr lang="en-US" altLang="zh-TW" sz="2000" b="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93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11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3A6947E8-32EA-4795-BCB2-FE4677981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303" y="1167856"/>
            <a:ext cx="4990792" cy="4964291"/>
          </a:xfrm>
          <a:prstGeom prst="ellipse">
            <a:avLst/>
          </a:prstGeom>
          <a:ln w="111125" cap="rnd">
            <a:solidFill>
              <a:schemeClr val="tx1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000" b="0" dirty="0">
                <a:cs typeface="Times New Roman" panose="02020603050405020304" pitchFamily="18" charset="0"/>
              </a:rPr>
              <a:t>Determine NWIN NFFT </a:t>
            </a:r>
            <a:r>
              <a:rPr lang="en-US" altLang="zh-TW" sz="2000" b="0" dirty="0" err="1">
                <a:cs typeface="Times New Roman" panose="02020603050405020304" pitchFamily="18" charset="0"/>
              </a:rPr>
              <a:t>hopsize</a:t>
            </a:r>
            <a:endParaRPr lang="en-US" altLang="zh-TW" sz="2000" b="0" dirty="0">
              <a:cs typeface="Times New Roman" panose="02020603050405020304" pitchFamily="18" charset="0"/>
            </a:endParaRP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Simulation settings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ATF estimation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Source predictions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Future work</a:t>
            </a:r>
          </a:p>
          <a:p>
            <a:endParaRPr lang="en-US" altLang="zh-TW" sz="2400" b="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11" y="99655"/>
            <a:ext cx="7123429" cy="633276"/>
          </a:xfrm>
        </p:spPr>
        <p:txBody>
          <a:bodyPr/>
          <a:lstStyle/>
          <a:p>
            <a:r>
              <a:rPr lang="en-US" altLang="zh-TW" dirty="0"/>
              <a:t>Determine NWIN NFFT </a:t>
            </a:r>
            <a:r>
              <a:rPr lang="en-US" altLang="zh-TW" dirty="0" err="1"/>
              <a:t>hopsize</a:t>
            </a:r>
            <a:r>
              <a:rPr lang="zh-TW" altLang="en-US" dirty="0"/>
              <a:t> </a:t>
            </a:r>
            <a:r>
              <a:rPr lang="en-US" altLang="zh-TW" dirty="0"/>
              <a:t>(1)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47958D6A-2A97-4A4C-B4AA-AE49C4A596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3327829"/>
              </p:ext>
            </p:extLst>
          </p:nvPr>
        </p:nvGraphicFramePr>
        <p:xfrm>
          <a:off x="415379" y="732931"/>
          <a:ext cx="7975600" cy="5421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7" name="Equation" r:id="rId3" imgW="5473440" imgH="4368600" progId="Equation.DSMT4">
                  <p:embed/>
                </p:oleObj>
              </mc:Choice>
              <mc:Fallback>
                <p:oleObj name="Equation" r:id="rId3" imgW="5473440" imgH="436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5379" y="732931"/>
                        <a:ext cx="7975600" cy="5421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字方塊 6">
            <a:extLst>
              <a:ext uri="{FF2B5EF4-FFF2-40B4-BE49-F238E27FC236}">
                <a16:creationId xmlns:a16="http://schemas.microsoft.com/office/drawing/2014/main" id="{6C26B43A-4EAC-48B8-B853-7A1B907F0C22}"/>
              </a:ext>
            </a:extLst>
          </p:cNvPr>
          <p:cNvSpPr txBox="1"/>
          <p:nvPr/>
        </p:nvSpPr>
        <p:spPr>
          <a:xfrm>
            <a:off x="4543621" y="6135834"/>
            <a:ext cx="60816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</a:p>
          <a:p>
            <a:pPr algn="l"/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Blind speech dereverberation with multi-channel linear prediction based on short time 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fourier</a:t>
            </a:r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transform representation</a:t>
            </a:r>
            <a:endParaRPr lang="en-US" altLang="zh-TW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Tomohiro 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Nakatani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Takuya</a:t>
            </a:r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Yoshioka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Keisuke</a:t>
            </a:r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Kinoshita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Masato</a:t>
            </a:r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Miyoshi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Biing-Hwang</a:t>
            </a:r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altLang="zh-TW" sz="1400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Juang</a:t>
            </a:r>
            <a:endParaRPr lang="en-US" altLang="zh-TW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2008 IEEE International Conference on Acoustics, Speech and Signal Processing</a:t>
            </a:r>
            <a:endParaRPr lang="en-US" altLang="zh-TW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07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圖片 26">
            <a:extLst>
              <a:ext uri="{FF2B5EF4-FFF2-40B4-BE49-F238E27FC236}">
                <a16:creationId xmlns:a16="http://schemas.microsoft.com/office/drawing/2014/main" id="{423C7F84-AA15-4105-82C4-20ECA16C6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3214" y="980555"/>
            <a:ext cx="4854676" cy="2810765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AE021A4-C623-4A66-94D9-64E5B3556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2" y="999213"/>
            <a:ext cx="4775536" cy="2810765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9D0F3271-2773-4E1D-9BB9-A4AF10694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1" y="4323472"/>
            <a:ext cx="4775536" cy="2810765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9879C662-B4FA-4CE3-8D25-FDC325AC1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590" y="4304813"/>
            <a:ext cx="4854676" cy="281076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011" y="99655"/>
            <a:ext cx="7123429" cy="633276"/>
          </a:xfrm>
        </p:spPr>
        <p:txBody>
          <a:bodyPr/>
          <a:lstStyle/>
          <a:p>
            <a:r>
              <a:rPr lang="en-US" altLang="zh-TW" dirty="0"/>
              <a:t>Determine NWIN NFFT </a:t>
            </a:r>
            <a:r>
              <a:rPr lang="en-US" altLang="zh-TW" dirty="0" err="1"/>
              <a:t>hopsize</a:t>
            </a:r>
            <a:r>
              <a:rPr lang="zh-TW" altLang="en-US" dirty="0"/>
              <a:t> </a:t>
            </a:r>
            <a:r>
              <a:rPr lang="en-US" altLang="zh-TW" dirty="0"/>
              <a:t>(2)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E1F51FD-40AD-4BA0-B4A1-55E17446CB22}"/>
              </a:ext>
            </a:extLst>
          </p:cNvPr>
          <p:cNvSpPr/>
          <p:nvPr/>
        </p:nvSpPr>
        <p:spPr>
          <a:xfrm>
            <a:off x="649326" y="1457345"/>
            <a:ext cx="1754155" cy="1894505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D2B0994-1196-43F9-84B5-A0B61CD5FAE4}"/>
              </a:ext>
            </a:extLst>
          </p:cNvPr>
          <p:cNvSpPr/>
          <p:nvPr/>
        </p:nvSpPr>
        <p:spPr>
          <a:xfrm>
            <a:off x="649326" y="1448296"/>
            <a:ext cx="1754155" cy="1894505"/>
          </a:xfrm>
          <a:prstGeom prst="rect">
            <a:avLst/>
          </a:prstGeom>
          <a:noFill/>
          <a:ln>
            <a:solidFill>
              <a:srgbClr val="09040C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箭號: 左-右雙向 12">
            <a:extLst>
              <a:ext uri="{FF2B5EF4-FFF2-40B4-BE49-F238E27FC236}">
                <a16:creationId xmlns:a16="http://schemas.microsoft.com/office/drawing/2014/main" id="{9AC9F2F1-A06E-452F-B27F-92B87700856A}"/>
              </a:ext>
            </a:extLst>
          </p:cNvPr>
          <p:cNvSpPr/>
          <p:nvPr/>
        </p:nvSpPr>
        <p:spPr>
          <a:xfrm>
            <a:off x="2403481" y="1241519"/>
            <a:ext cx="877077" cy="143883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ADB3FB5-E58B-4E36-942D-05C6932A07E1}"/>
              </a:ext>
            </a:extLst>
          </p:cNvPr>
          <p:cNvSpPr txBox="1"/>
          <p:nvPr/>
        </p:nvSpPr>
        <p:spPr>
          <a:xfrm>
            <a:off x="2395009" y="1371199"/>
            <a:ext cx="1082351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hopsize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箭號: 左-右雙向 15">
            <a:extLst>
              <a:ext uri="{FF2B5EF4-FFF2-40B4-BE49-F238E27FC236}">
                <a16:creationId xmlns:a16="http://schemas.microsoft.com/office/drawing/2014/main" id="{D9D08189-EE10-4913-9FA6-87D39E4E5EA8}"/>
              </a:ext>
            </a:extLst>
          </p:cNvPr>
          <p:cNvSpPr/>
          <p:nvPr/>
        </p:nvSpPr>
        <p:spPr>
          <a:xfrm flipV="1">
            <a:off x="654843" y="2101559"/>
            <a:ext cx="1740166" cy="211883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5B01C8C7-02B2-4D8C-8F42-DB9A29B24AEC}"/>
              </a:ext>
            </a:extLst>
          </p:cNvPr>
          <p:cNvSpPr txBox="1"/>
          <p:nvPr/>
        </p:nvSpPr>
        <p:spPr>
          <a:xfrm>
            <a:off x="1063841" y="1799847"/>
            <a:ext cx="1082351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NWIN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3EFEA21-7E55-4D2D-8787-917897E26255}"/>
              </a:ext>
            </a:extLst>
          </p:cNvPr>
          <p:cNvSpPr/>
          <p:nvPr/>
        </p:nvSpPr>
        <p:spPr>
          <a:xfrm>
            <a:off x="649327" y="4801405"/>
            <a:ext cx="78613" cy="1894505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38DAB50-EB9A-46AD-BA83-F445A5BB56BB}"/>
              </a:ext>
            </a:extLst>
          </p:cNvPr>
          <p:cNvSpPr/>
          <p:nvPr/>
        </p:nvSpPr>
        <p:spPr>
          <a:xfrm>
            <a:off x="641846" y="4801404"/>
            <a:ext cx="86094" cy="1894505"/>
          </a:xfrm>
          <a:prstGeom prst="rect">
            <a:avLst/>
          </a:prstGeom>
          <a:noFill/>
          <a:ln>
            <a:solidFill>
              <a:srgbClr val="09040C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B932BC4-74F4-41D2-B554-8EE184535656}"/>
              </a:ext>
            </a:extLst>
          </p:cNvPr>
          <p:cNvSpPr/>
          <p:nvPr/>
        </p:nvSpPr>
        <p:spPr>
          <a:xfrm>
            <a:off x="6073522" y="1452795"/>
            <a:ext cx="1754155" cy="1894505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A4406CDB-CA6D-4464-A02C-45F8036F1243}"/>
              </a:ext>
            </a:extLst>
          </p:cNvPr>
          <p:cNvSpPr/>
          <p:nvPr/>
        </p:nvSpPr>
        <p:spPr>
          <a:xfrm>
            <a:off x="6063484" y="1452795"/>
            <a:ext cx="1754155" cy="1894505"/>
          </a:xfrm>
          <a:prstGeom prst="rect">
            <a:avLst/>
          </a:prstGeom>
          <a:noFill/>
          <a:ln>
            <a:solidFill>
              <a:srgbClr val="09040C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1AD5F90-A695-46EF-AB23-8FBCF01B41E4}"/>
              </a:ext>
            </a:extLst>
          </p:cNvPr>
          <p:cNvSpPr/>
          <p:nvPr/>
        </p:nvSpPr>
        <p:spPr>
          <a:xfrm>
            <a:off x="2146192" y="921040"/>
            <a:ext cx="356376" cy="2433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FC4DE32-B781-44B4-B03B-2B7AE8516835}"/>
              </a:ext>
            </a:extLst>
          </p:cNvPr>
          <p:cNvSpPr/>
          <p:nvPr/>
        </p:nvSpPr>
        <p:spPr>
          <a:xfrm>
            <a:off x="7254053" y="939301"/>
            <a:ext cx="1343828" cy="2170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616A98B-9505-4CD3-B44F-CDB43670B2EF}"/>
              </a:ext>
            </a:extLst>
          </p:cNvPr>
          <p:cNvSpPr/>
          <p:nvPr/>
        </p:nvSpPr>
        <p:spPr>
          <a:xfrm>
            <a:off x="7478047" y="4263560"/>
            <a:ext cx="1343828" cy="2170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3BA93EAA-B66C-4F44-97B6-262B9FF972E0}"/>
              </a:ext>
            </a:extLst>
          </p:cNvPr>
          <p:cNvSpPr/>
          <p:nvPr/>
        </p:nvSpPr>
        <p:spPr>
          <a:xfrm>
            <a:off x="1806603" y="4276692"/>
            <a:ext cx="1343828" cy="2170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C937AB0-FC39-4806-9129-26626FE2BB37}"/>
              </a:ext>
            </a:extLst>
          </p:cNvPr>
          <p:cNvSpPr/>
          <p:nvPr/>
        </p:nvSpPr>
        <p:spPr>
          <a:xfrm>
            <a:off x="6106397" y="4762942"/>
            <a:ext cx="1754155" cy="1894505"/>
          </a:xfrm>
          <a:prstGeom prst="rect">
            <a:avLst/>
          </a:prstGeom>
          <a:noFill/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D971DEA2-AF32-4531-859D-876854F7B1EF}"/>
              </a:ext>
            </a:extLst>
          </p:cNvPr>
          <p:cNvSpPr/>
          <p:nvPr/>
        </p:nvSpPr>
        <p:spPr>
          <a:xfrm>
            <a:off x="6101560" y="4763202"/>
            <a:ext cx="1754155" cy="1894505"/>
          </a:xfrm>
          <a:prstGeom prst="rect">
            <a:avLst/>
          </a:prstGeom>
          <a:noFill/>
          <a:ln>
            <a:solidFill>
              <a:srgbClr val="09040C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C39F2C8B-ED30-4DEF-8B80-465FF7E39A75}"/>
              </a:ext>
            </a:extLst>
          </p:cNvPr>
          <p:cNvSpPr txBox="1"/>
          <p:nvPr/>
        </p:nvSpPr>
        <p:spPr>
          <a:xfrm>
            <a:off x="272436" y="621518"/>
            <a:ext cx="3226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 one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D290E352-4A18-4DB4-8462-A26CF477EA06}"/>
              </a:ext>
            </a:extLst>
          </p:cNvPr>
          <p:cNvSpPr txBox="1"/>
          <p:nvPr/>
        </p:nvSpPr>
        <p:spPr>
          <a:xfrm>
            <a:off x="285389" y="3835230"/>
            <a:ext cx="3226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5DC4419A-6B1A-441F-B8DC-998008E1825C}"/>
              </a:ext>
            </a:extLst>
          </p:cNvPr>
          <p:cNvSpPr txBox="1"/>
          <p:nvPr/>
        </p:nvSpPr>
        <p:spPr>
          <a:xfrm>
            <a:off x="2179372" y="4256635"/>
            <a:ext cx="1019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ATF</a:t>
            </a:r>
            <a:endParaRPr lang="zh-TW" altLang="en-US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0C301987-A0CB-4868-AC31-DBADC3F4F6C0}"/>
              </a:ext>
            </a:extLst>
          </p:cNvPr>
          <p:cNvSpPr txBox="1"/>
          <p:nvPr/>
        </p:nvSpPr>
        <p:spPr>
          <a:xfrm>
            <a:off x="7463671" y="4240562"/>
            <a:ext cx="32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signal</a:t>
            </a:r>
            <a:endParaRPr lang="zh-TW" altLang="en-US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F98597B3-EA71-415A-A490-510CDA4AC168}"/>
              </a:ext>
            </a:extLst>
          </p:cNvPr>
          <p:cNvSpPr txBox="1"/>
          <p:nvPr/>
        </p:nvSpPr>
        <p:spPr>
          <a:xfrm>
            <a:off x="2155321" y="945595"/>
            <a:ext cx="10196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ATF</a:t>
            </a:r>
            <a:endParaRPr lang="zh-TW" altLang="en-US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DB8112EF-D6B3-4EB3-9C3D-7C6BA64AB024}"/>
              </a:ext>
            </a:extLst>
          </p:cNvPr>
          <p:cNvSpPr txBox="1"/>
          <p:nvPr/>
        </p:nvSpPr>
        <p:spPr>
          <a:xfrm>
            <a:off x="7395230" y="894430"/>
            <a:ext cx="32265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signal</a:t>
            </a:r>
            <a:endParaRPr lang="zh-TW" altLang="en-US" sz="1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979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2922E-6 2.86794E-6 L 0.08135 0.00084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68" y="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8765E-7 3.01281E-6 L 0.08195 -0.00021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97" y="-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6057E-6 4.85408E-6 L 0.01455 0.00104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" y="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8266E-6 3.69515E-6 L 0.01322 0.00126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3" y="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2" grpId="1" animBg="1"/>
      <p:bldP spid="13" grpId="0" animBg="1"/>
      <p:bldP spid="15" grpId="0"/>
      <p:bldP spid="16" grpId="0" animBg="1"/>
      <p:bldP spid="17" grpId="0"/>
      <p:bldP spid="19" grpId="0" animBg="1"/>
      <p:bldP spid="20" grpId="0" animBg="1"/>
      <p:bldP spid="20" grpId="1" animBg="1"/>
      <p:bldP spid="29" grpId="0" animBg="1"/>
      <p:bldP spid="30" grpId="0" animBg="1"/>
      <p:bldP spid="30" grpId="1" animBg="1"/>
      <p:bldP spid="39" grpId="0" animBg="1"/>
      <p:bldP spid="40" grpId="0" animBg="1"/>
      <p:bldP spid="40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 dirty="0"/>
              <a:t>Simulation settings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</p:spPr>
            <p:txBody>
              <a:bodyPr/>
              <a:lstStyle/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Uniform linear array (ULA)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Number of microphones = 30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Spacing = 0.02m (2cm)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Aperture = (30-1)*0.02 = 0.58 m 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Room size = 5m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6m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2.5m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Sampling frequency = 16kHz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Reverberation time T</a:t>
                </a:r>
                <a:r>
                  <a:rPr lang="en-US" altLang="zh-TW" sz="2000" b="0" baseline="-25000" dirty="0">
                    <a:cs typeface="Times New Roman" panose="02020603050405020304" pitchFamily="18" charset="0"/>
                  </a:rPr>
                  <a:t>60 </a:t>
                </a:r>
                <a:r>
                  <a:rPr lang="en-US" altLang="zh-TW" sz="2000" b="0" dirty="0">
                    <a:cs typeface="Times New Roman" panose="02020603050405020304" pitchFamily="18" charset="0"/>
                  </a:rPr>
                  <a:t> = 0.2s</a:t>
                </a:r>
                <a:endParaRPr lang="zh-TW" altLang="en-US" b="0" dirty="0"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  <a:blipFill>
                <a:blip r:embed="rId2"/>
                <a:stretch>
                  <a:fillRect l="-313" t="-52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圖片 8">
            <a:extLst>
              <a:ext uri="{FF2B5EF4-FFF2-40B4-BE49-F238E27FC236}">
                <a16:creationId xmlns:a16="http://schemas.microsoft.com/office/drawing/2014/main" id="{487FAD84-27B0-4FA0-AA0E-D803B9489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903" y="3089122"/>
            <a:ext cx="4726592" cy="3544944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46C518E-A320-4D43-8FF0-74630470143D}"/>
              </a:ext>
            </a:extLst>
          </p:cNvPr>
          <p:cNvSpPr txBox="1"/>
          <p:nvPr/>
        </p:nvSpPr>
        <p:spPr>
          <a:xfrm>
            <a:off x="6550662" y="3806416"/>
            <a:ext cx="2408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microphone location [1, 1.5, 1]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13B99D96-038C-4DC3-A1AD-249A3707F9B3}"/>
              </a:ext>
            </a:extLst>
          </p:cNvPr>
          <p:cNvSpPr txBox="1"/>
          <p:nvPr/>
        </p:nvSpPr>
        <p:spPr>
          <a:xfrm>
            <a:off x="8042102" y="5074243"/>
            <a:ext cx="20600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location [2, 2.6, 1]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接點: 弧形 11">
            <a:extLst>
              <a:ext uri="{FF2B5EF4-FFF2-40B4-BE49-F238E27FC236}">
                <a16:creationId xmlns:a16="http://schemas.microsoft.com/office/drawing/2014/main" id="{DB445B70-4E06-4AC5-AC8D-93F92D0CFF3A}"/>
              </a:ext>
            </a:extLst>
          </p:cNvPr>
          <p:cNvCxnSpPr>
            <a:cxnSpLocks/>
          </p:cNvCxnSpPr>
          <p:nvPr/>
        </p:nvCxnSpPr>
        <p:spPr>
          <a:xfrm rot="5400000">
            <a:off x="7043569" y="4300532"/>
            <a:ext cx="714414" cy="27671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接點: 弧形 38">
            <a:extLst>
              <a:ext uri="{FF2B5EF4-FFF2-40B4-BE49-F238E27FC236}">
                <a16:creationId xmlns:a16="http://schemas.microsoft.com/office/drawing/2014/main" id="{9E63CC21-CC41-45F7-9153-A6CA8CDF910A}"/>
              </a:ext>
            </a:extLst>
          </p:cNvPr>
          <p:cNvCxnSpPr>
            <a:cxnSpLocks/>
          </p:cNvCxnSpPr>
          <p:nvPr/>
        </p:nvCxnSpPr>
        <p:spPr>
          <a:xfrm rot="10800000">
            <a:off x="8042103" y="4907906"/>
            <a:ext cx="703883" cy="24259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CBC8385C-DF01-4604-B979-0EDA611CA708}"/>
              </a:ext>
            </a:extLst>
          </p:cNvPr>
          <p:cNvSpPr txBox="1"/>
          <p:nvPr/>
        </p:nvSpPr>
        <p:spPr>
          <a:xfrm>
            <a:off x="6991831" y="6293472"/>
            <a:ext cx="386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5m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F51DE3DD-71C1-4CA6-97AB-2059082EFC6F}"/>
              </a:ext>
            </a:extLst>
          </p:cNvPr>
          <p:cNvSpPr txBox="1"/>
          <p:nvPr/>
        </p:nvSpPr>
        <p:spPr>
          <a:xfrm>
            <a:off x="8792996" y="6357067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6m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DBF2BF-3359-4806-A3FA-5BF1BBD57873}"/>
              </a:ext>
            </a:extLst>
          </p:cNvPr>
          <p:cNvSpPr txBox="1"/>
          <p:nvPr/>
        </p:nvSpPr>
        <p:spPr>
          <a:xfrm>
            <a:off x="5597263" y="4518937"/>
            <a:ext cx="4972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2.5m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84ABD4B-FD61-48ED-9DD9-A3E9D8B272CF}"/>
              </a:ext>
            </a:extLst>
          </p:cNvPr>
          <p:cNvSpPr txBox="1"/>
          <p:nvPr/>
        </p:nvSpPr>
        <p:spPr>
          <a:xfrm>
            <a:off x="5974853" y="5212742"/>
            <a:ext cx="553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272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3" grpId="0"/>
      <p:bldP spid="7" grpId="0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63" y="83830"/>
            <a:ext cx="7123429" cy="633276"/>
          </a:xfrm>
        </p:spPr>
        <p:txBody>
          <a:bodyPr/>
          <a:lstStyle/>
          <a:p>
            <a:r>
              <a:rPr lang="en-US" altLang="zh-TW" dirty="0"/>
              <a:t>Determine NWIN NFFT </a:t>
            </a:r>
            <a:r>
              <a:rPr lang="en-US" altLang="zh-TW" dirty="0" err="1"/>
              <a:t>hopsize</a:t>
            </a:r>
            <a:r>
              <a:rPr lang="zh-TW" altLang="en-US" dirty="0"/>
              <a:t> </a:t>
            </a:r>
            <a:r>
              <a:rPr lang="en-US" altLang="zh-TW" dirty="0"/>
              <a:t>(3)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34539" y="6901248"/>
            <a:ext cx="1262705" cy="353560"/>
          </a:xfrm>
        </p:spPr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4925" y="6886007"/>
            <a:ext cx="2920472" cy="353560"/>
          </a:xfrm>
        </p:spPr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3AF6F82-F2B9-42FE-A8DF-2A0DA17BB4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634435"/>
              </p:ext>
            </p:extLst>
          </p:nvPr>
        </p:nvGraphicFramePr>
        <p:xfrm>
          <a:off x="154663" y="2538360"/>
          <a:ext cx="10464368" cy="265920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596528">
                  <a:extLst>
                    <a:ext uri="{9D8B030D-6E8A-4147-A177-3AD203B41FA5}">
                      <a16:colId xmlns:a16="http://schemas.microsoft.com/office/drawing/2014/main" val="1919115102"/>
                    </a:ext>
                  </a:extLst>
                </a:gridCol>
                <a:gridCol w="1243936">
                  <a:extLst>
                    <a:ext uri="{9D8B030D-6E8A-4147-A177-3AD203B41FA5}">
                      <a16:colId xmlns:a16="http://schemas.microsoft.com/office/drawing/2014/main" val="1137294784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2560421421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3436967380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18730575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1994666673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3943474608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660422237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1751198012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1919773047"/>
                    </a:ext>
                  </a:extLst>
                </a:gridCol>
              </a:tblGrid>
              <a:tr h="170452">
                <a:tc rowSpan="5"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TW" sz="1400" b="0" baseline="-25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 </a:t>
                      </a: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0.2s</a:t>
                      </a:r>
                    </a:p>
                    <a:p>
                      <a:pPr algn="ctr"/>
                      <a:endParaRPr lang="en-US" altLang="zh-TW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microphone received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signal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en-US" altLang="zh-TW" sz="14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Time domain convolution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pts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r>
                        <a:rPr lang="en-US" altLang="zh-TW" sz="1400" b="0" i="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pts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r>
                        <a:rPr lang="en-US" altLang="zh-TW" sz="1400" b="0" i="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094571583"/>
                  </a:ext>
                </a:extLst>
              </a:tr>
              <a:tr h="17045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981145561"/>
                  </a:ext>
                </a:extLst>
              </a:tr>
              <a:tr h="170453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</a:t>
                      </a:r>
                      <a:r>
                        <a:rPr lang="zh-TW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pts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</a:t>
                      </a:r>
                      <a:r>
                        <a:rPr lang="zh-TW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pts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80722205"/>
                  </a:ext>
                </a:extLst>
              </a:tr>
              <a:tr h="170452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664847898"/>
                  </a:ext>
                </a:extLst>
              </a:tr>
              <a:tr h="1440000">
                <a:tc vMerge="1">
                  <a:txBody>
                    <a:bodyPr/>
                    <a:lstStyle/>
                    <a:p>
                      <a:pPr algn="ctr"/>
                      <a:endParaRPr lang="zh-TW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10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234169"/>
                  </a:ext>
                </a:extLst>
              </a:tr>
            </a:tbl>
          </a:graphicData>
        </a:graphic>
      </p:graphicFrame>
      <p:pic>
        <p:nvPicPr>
          <p:cNvPr id="9" name="y_CTF">
            <a:hlinkClick r:id="" action="ppaction://media"/>
            <a:extLst>
              <a:ext uri="{FF2B5EF4-FFF2-40B4-BE49-F238E27FC236}">
                <a16:creationId xmlns:a16="http://schemas.microsoft.com/office/drawing/2014/main" id="{698EBF9F-B256-4A0F-B3E6-1507CAF2353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559639" y="4158303"/>
            <a:ext cx="609600" cy="609600"/>
          </a:xfrm>
          <a:prstGeom prst="rect">
            <a:avLst/>
          </a:prstGeom>
        </p:spPr>
      </p:pic>
      <p:pic>
        <p:nvPicPr>
          <p:cNvPr id="6" name="y">
            <a:hlinkClick r:id="" action="ppaction://media"/>
            <a:extLst>
              <a:ext uri="{FF2B5EF4-FFF2-40B4-BE49-F238E27FC236}">
                <a16:creationId xmlns:a16="http://schemas.microsoft.com/office/drawing/2014/main" id="{50ADB77C-63E4-4A75-8193-5009908CE58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133761" y="4158303"/>
            <a:ext cx="609600" cy="609600"/>
          </a:xfrm>
          <a:prstGeom prst="rect">
            <a:avLst/>
          </a:prstGeom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EF3D60E0-855D-466F-8F90-55C13DD81759}"/>
              </a:ext>
            </a:extLst>
          </p:cNvPr>
          <p:cNvSpPr txBox="1"/>
          <p:nvPr/>
        </p:nvSpPr>
        <p:spPr>
          <a:xfrm>
            <a:off x="583025" y="5870302"/>
            <a:ext cx="9865265" cy="4082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our cases, </a:t>
            </a:r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stands for NFFT_H, NFFT and NWIN, </a:t>
            </a:r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stands for 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hopsize_H</a:t>
            </a:r>
            <a:r>
              <a:rPr lang="en-US" altLang="zh-TW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altLang="zh-TW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hopsize</a:t>
            </a:r>
            <a:endParaRPr lang="zh-TW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180A10D-8E22-4D62-9530-AF06F863E4C9}"/>
              </a:ext>
            </a:extLst>
          </p:cNvPr>
          <p:cNvSpPr txBox="1"/>
          <p:nvPr/>
        </p:nvSpPr>
        <p:spPr>
          <a:xfrm rot="1103134">
            <a:off x="4422755" y="2851052"/>
            <a:ext cx="13829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origin</a:t>
            </a:r>
            <a:endParaRPr lang="zh-TW" altLang="en-US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0BA90EF0-C785-4055-B98D-32A94F795139}"/>
              </a:ext>
            </a:extLst>
          </p:cNvPr>
          <p:cNvSpPr txBox="1"/>
          <p:nvPr/>
        </p:nvSpPr>
        <p:spPr>
          <a:xfrm rot="1103134">
            <a:off x="8431148" y="2851053"/>
            <a:ext cx="8534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  <a:endParaRPr lang="zh-TW" altLang="en-US" sz="3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y_CTF">
            <a:hlinkClick r:id="" action="ppaction://media"/>
            <a:extLst>
              <a:ext uri="{FF2B5EF4-FFF2-40B4-BE49-F238E27FC236}">
                <a16:creationId xmlns:a16="http://schemas.microsoft.com/office/drawing/2014/main" id="{680FF9FB-70A5-4C6B-84C9-0949099D0714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722459" y="4158303"/>
            <a:ext cx="609600" cy="609600"/>
          </a:xfrm>
          <a:prstGeom prst="rect">
            <a:avLst/>
          </a:prstGeom>
        </p:spPr>
      </p:pic>
      <p:graphicFrame>
        <p:nvGraphicFramePr>
          <p:cNvPr id="14" name="物件 13">
            <a:extLst>
              <a:ext uri="{FF2B5EF4-FFF2-40B4-BE49-F238E27FC236}">
                <a16:creationId xmlns:a16="http://schemas.microsoft.com/office/drawing/2014/main" id="{39991C99-07F4-4038-B37E-2BC7E82306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0659744"/>
              </p:ext>
            </p:extLst>
          </p:nvPr>
        </p:nvGraphicFramePr>
        <p:xfrm>
          <a:off x="1905161" y="1852908"/>
          <a:ext cx="1066800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2" name="Equation" r:id="rId12" imgW="1066680" imgH="203040" progId="Equation.DSMT4">
                  <p:embed/>
                </p:oleObj>
              </mc:Choice>
              <mc:Fallback>
                <p:oleObj name="Equation" r:id="rId12" imgW="1066680" imgH="2030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905161" y="1852908"/>
                        <a:ext cx="1066800" cy="203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物件 25">
            <a:extLst>
              <a:ext uri="{FF2B5EF4-FFF2-40B4-BE49-F238E27FC236}">
                <a16:creationId xmlns:a16="http://schemas.microsoft.com/office/drawing/2014/main" id="{FB8A0CB3-2EBE-44BB-A370-0BAC32A86C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338852"/>
              </p:ext>
            </p:extLst>
          </p:nvPr>
        </p:nvGraphicFramePr>
        <p:xfrm>
          <a:off x="6376392" y="1643018"/>
          <a:ext cx="9017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3" name="Equation" r:id="rId14" imgW="901440" imgH="444240" progId="Equation.DSMT4">
                  <p:embed/>
                </p:oleObj>
              </mc:Choice>
              <mc:Fallback>
                <p:oleObj name="Equation" r:id="rId14" imgW="90144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76392" y="1643018"/>
                        <a:ext cx="9017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箭號: 向下 27">
            <a:extLst>
              <a:ext uri="{FF2B5EF4-FFF2-40B4-BE49-F238E27FC236}">
                <a16:creationId xmlns:a16="http://schemas.microsoft.com/office/drawing/2014/main" id="{EBBD7378-C5BD-4235-9E08-2F8B7047F635}"/>
              </a:ext>
            </a:extLst>
          </p:cNvPr>
          <p:cNvSpPr/>
          <p:nvPr/>
        </p:nvSpPr>
        <p:spPr>
          <a:xfrm>
            <a:off x="2313140" y="2082708"/>
            <a:ext cx="201068" cy="37697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箭號: 左-上雙向 30">
            <a:extLst>
              <a:ext uri="{FF2B5EF4-FFF2-40B4-BE49-F238E27FC236}">
                <a16:creationId xmlns:a16="http://schemas.microsoft.com/office/drawing/2014/main" id="{CDD2D264-936D-4846-BB0A-1C885863481D}"/>
              </a:ext>
            </a:extLst>
          </p:cNvPr>
          <p:cNvSpPr/>
          <p:nvPr/>
        </p:nvSpPr>
        <p:spPr>
          <a:xfrm rot="13610539">
            <a:off x="6593815" y="2163727"/>
            <a:ext cx="420665" cy="448626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419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12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51" y="121920"/>
            <a:ext cx="7123429" cy="633276"/>
          </a:xfrm>
        </p:spPr>
        <p:txBody>
          <a:bodyPr/>
          <a:lstStyle/>
          <a:p>
            <a:r>
              <a:rPr lang="en-US" altLang="zh-TW" dirty="0"/>
              <a:t>ATF estimation (1)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858317C6-4AD0-49F6-88D5-538DC8A7505F}"/>
              </a:ext>
            </a:extLst>
          </p:cNvPr>
          <p:cNvSpPr txBox="1"/>
          <p:nvPr/>
        </p:nvSpPr>
        <p:spPr>
          <a:xfrm>
            <a:off x="4043045" y="5485648"/>
            <a:ext cx="3395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Ground-truth RIR (</a:t>
            </a:r>
            <a:r>
              <a:rPr lang="en-US" altLang="zh-TW" sz="2400" dirty="0">
                <a:cs typeface="Times New Roman" panose="02020603050405020304" pitchFamily="18" charset="0"/>
              </a:rPr>
              <a:t>T</a:t>
            </a:r>
            <a:r>
              <a:rPr lang="en-US" altLang="zh-TW" sz="2400" baseline="-25000" dirty="0">
                <a:cs typeface="Times New Roman" panose="02020603050405020304" pitchFamily="18" charset="0"/>
              </a:rPr>
              <a:t>60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0.2s)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C2B4FED-E340-406B-8D7B-A8780E493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083" y="1313853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938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31" y="95663"/>
            <a:ext cx="7123429" cy="633276"/>
          </a:xfrm>
        </p:spPr>
        <p:txBody>
          <a:bodyPr/>
          <a:lstStyle/>
          <a:p>
            <a:r>
              <a:rPr lang="en-US" altLang="zh-TW" dirty="0"/>
              <a:t>ATF estimation (2)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8C62262-58AA-4DA0-AB88-46DAEFD7C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290" y="895505"/>
            <a:ext cx="5334000" cy="4000500"/>
          </a:xfrm>
          <a:prstGeom prst="rect">
            <a:avLst/>
          </a:prstGeom>
        </p:spPr>
      </p:pic>
      <p:graphicFrame>
        <p:nvGraphicFramePr>
          <p:cNvPr id="20" name="物件 19">
            <a:extLst>
              <a:ext uri="{FF2B5EF4-FFF2-40B4-BE49-F238E27FC236}">
                <a16:creationId xmlns:a16="http://schemas.microsoft.com/office/drawing/2014/main" id="{F6F2A7C9-BF25-404E-9ABA-2DDB04CECB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0082898"/>
              </p:ext>
            </p:extLst>
          </p:nvPr>
        </p:nvGraphicFramePr>
        <p:xfrm>
          <a:off x="6568062" y="6403464"/>
          <a:ext cx="2885166" cy="669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5" name="Equation" r:id="rId4" imgW="3340080" imgH="774360" progId="Equation.DSMT4">
                  <p:embed/>
                </p:oleObj>
              </mc:Choice>
              <mc:Fallback>
                <p:oleObj name="Equation" r:id="rId4" imgW="3340080" imgH="7743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68062" y="6403464"/>
                        <a:ext cx="2885166" cy="6691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文字方塊 22">
            <a:extLst>
              <a:ext uri="{FF2B5EF4-FFF2-40B4-BE49-F238E27FC236}">
                <a16:creationId xmlns:a16="http://schemas.microsoft.com/office/drawing/2014/main" id="{0AB4971D-A804-4FF0-85AD-6EFD513D33A0}"/>
              </a:ext>
            </a:extLst>
          </p:cNvPr>
          <p:cNvSpPr txBox="1"/>
          <p:nvPr/>
        </p:nvSpPr>
        <p:spPr>
          <a:xfrm rot="1103134">
            <a:off x="7158713" y="2307313"/>
            <a:ext cx="1718782" cy="724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</a:p>
          <a:p>
            <a:pPr algn="ctr"/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0.2444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9C2820B6-0372-4A17-ABA4-AA255E558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1538247"/>
              </p:ext>
            </p:extLst>
          </p:nvPr>
        </p:nvGraphicFramePr>
        <p:xfrm>
          <a:off x="1058077" y="5005478"/>
          <a:ext cx="3811952" cy="121920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952988">
                  <a:extLst>
                    <a:ext uri="{9D8B030D-6E8A-4147-A177-3AD203B41FA5}">
                      <a16:colId xmlns:a16="http://schemas.microsoft.com/office/drawing/2014/main" val="1518368548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1999643611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504390655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3060270044"/>
                    </a:ext>
                  </a:extLst>
                </a:gridCol>
              </a:tblGrid>
              <a:tr h="170452"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pts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r>
                        <a:rPr lang="en-US" altLang="zh-TW" sz="1400" b="0" i="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487991423"/>
                  </a:ext>
                </a:extLst>
              </a:tr>
              <a:tr h="170453"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062086619"/>
                  </a:ext>
                </a:extLst>
              </a:tr>
              <a:tr h="170453"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</a:t>
                      </a:r>
                      <a:r>
                        <a:rPr lang="zh-TW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pts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604519974"/>
                  </a:ext>
                </a:extLst>
              </a:tr>
              <a:tr h="170452"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656158071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8ED4957C-5B29-4483-B844-7110FF9F15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1684019"/>
              </p:ext>
            </p:extLst>
          </p:nvPr>
        </p:nvGraphicFramePr>
        <p:xfrm>
          <a:off x="6112128" y="5016189"/>
          <a:ext cx="3811952" cy="121920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952988">
                  <a:extLst>
                    <a:ext uri="{9D8B030D-6E8A-4147-A177-3AD203B41FA5}">
                      <a16:colId xmlns:a16="http://schemas.microsoft.com/office/drawing/2014/main" val="4227495654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2505190640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3874348398"/>
                    </a:ext>
                  </a:extLst>
                </a:gridCol>
                <a:gridCol w="952988">
                  <a:extLst>
                    <a:ext uri="{9D8B030D-6E8A-4147-A177-3AD203B41FA5}">
                      <a16:colId xmlns:a16="http://schemas.microsoft.com/office/drawing/2014/main" val="1304129815"/>
                    </a:ext>
                  </a:extLst>
                </a:gridCol>
              </a:tblGrid>
              <a:tr h="170452"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pts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r>
                        <a:rPr lang="en-US" altLang="zh-TW" sz="1400" b="0" i="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366601407"/>
                  </a:ext>
                </a:extLst>
              </a:tr>
              <a:tr h="170453"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05339848"/>
                  </a:ext>
                </a:extLst>
              </a:tr>
              <a:tr h="170453"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</a:t>
                      </a:r>
                      <a:r>
                        <a:rPr lang="zh-TW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pts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010937365"/>
                  </a:ext>
                </a:extLst>
              </a:tr>
              <a:tr h="170452"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6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882577661"/>
                  </a:ext>
                </a:extLst>
              </a:tr>
            </a:tbl>
          </a:graphicData>
        </a:graphic>
      </p:graphicFrame>
      <p:pic>
        <p:nvPicPr>
          <p:cNvPr id="12" name="圖片 11">
            <a:extLst>
              <a:ext uri="{FF2B5EF4-FFF2-40B4-BE49-F238E27FC236}">
                <a16:creationId xmlns:a16="http://schemas.microsoft.com/office/drawing/2014/main" id="{AFFC7962-14DD-4B44-9028-318B1F36B4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431" y="894649"/>
            <a:ext cx="5334000" cy="4000500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211A552A-6671-4CE8-9F88-E737AC909671}"/>
              </a:ext>
            </a:extLst>
          </p:cNvPr>
          <p:cNvSpPr txBox="1"/>
          <p:nvPr/>
        </p:nvSpPr>
        <p:spPr>
          <a:xfrm rot="1103134">
            <a:off x="2230156" y="2282799"/>
            <a:ext cx="1718782" cy="724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origin</a:t>
            </a:r>
          </a:p>
          <a:p>
            <a:pPr algn="ctr"/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0.4819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1DAB71C5-C1EA-46FA-82F3-316295339AA2}"/>
              </a:ext>
            </a:extLst>
          </p:cNvPr>
          <p:cNvSpPr txBox="1"/>
          <p:nvPr/>
        </p:nvSpPr>
        <p:spPr>
          <a:xfrm>
            <a:off x="388250" y="6471056"/>
            <a:ext cx="6179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TW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TW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initialize with </a:t>
            </a: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ground-truth source  </a:t>
            </a:r>
            <a:r>
              <a:rPr lang="en-US" altLang="zh-TW" sz="2400" dirty="0">
                <a:cs typeface="Times New Roman" panose="02020603050405020304" pitchFamily="18" charset="0"/>
              </a:rPr>
              <a:t>T</a:t>
            </a:r>
            <a:r>
              <a:rPr lang="en-US" altLang="zh-TW" sz="2400" baseline="-25000" dirty="0">
                <a:cs typeface="Times New Roman" panose="02020603050405020304" pitchFamily="18" charset="0"/>
              </a:rPr>
              <a:t>60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0.2s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785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71" y="86950"/>
            <a:ext cx="7123429" cy="633276"/>
          </a:xfrm>
        </p:spPr>
        <p:txBody>
          <a:bodyPr/>
          <a:lstStyle/>
          <a:p>
            <a:r>
              <a:rPr lang="en-US" altLang="zh-TW" dirty="0"/>
              <a:t>Source predictions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2023/5/10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9317B693-4DBD-4FB5-9F1E-39458C8AC5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2498530"/>
              </p:ext>
            </p:extLst>
          </p:nvPr>
        </p:nvGraphicFramePr>
        <p:xfrm>
          <a:off x="261815" y="1032699"/>
          <a:ext cx="9844440" cy="468000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230555">
                  <a:extLst>
                    <a:ext uri="{9D8B030D-6E8A-4147-A177-3AD203B41FA5}">
                      <a16:colId xmlns:a16="http://schemas.microsoft.com/office/drawing/2014/main" val="1137294784"/>
                    </a:ext>
                  </a:extLst>
                </a:gridCol>
                <a:gridCol w="1230555">
                  <a:extLst>
                    <a:ext uri="{9D8B030D-6E8A-4147-A177-3AD203B41FA5}">
                      <a16:colId xmlns:a16="http://schemas.microsoft.com/office/drawing/2014/main" val="3947013210"/>
                    </a:ext>
                  </a:extLst>
                </a:gridCol>
                <a:gridCol w="1230555">
                  <a:extLst>
                    <a:ext uri="{9D8B030D-6E8A-4147-A177-3AD203B41FA5}">
                      <a16:colId xmlns:a16="http://schemas.microsoft.com/office/drawing/2014/main" val="4284819040"/>
                    </a:ext>
                  </a:extLst>
                </a:gridCol>
                <a:gridCol w="1230555">
                  <a:extLst>
                    <a:ext uri="{9D8B030D-6E8A-4147-A177-3AD203B41FA5}">
                      <a16:colId xmlns:a16="http://schemas.microsoft.com/office/drawing/2014/main" val="21465575"/>
                    </a:ext>
                  </a:extLst>
                </a:gridCol>
                <a:gridCol w="1230555">
                  <a:extLst>
                    <a:ext uri="{9D8B030D-6E8A-4147-A177-3AD203B41FA5}">
                      <a16:colId xmlns:a16="http://schemas.microsoft.com/office/drawing/2014/main" val="2560421421"/>
                    </a:ext>
                  </a:extLst>
                </a:gridCol>
                <a:gridCol w="1230555">
                  <a:extLst>
                    <a:ext uri="{9D8B030D-6E8A-4147-A177-3AD203B41FA5}">
                      <a16:colId xmlns:a16="http://schemas.microsoft.com/office/drawing/2014/main" val="3050985835"/>
                    </a:ext>
                  </a:extLst>
                </a:gridCol>
                <a:gridCol w="1230555">
                  <a:extLst>
                    <a:ext uri="{9D8B030D-6E8A-4147-A177-3AD203B41FA5}">
                      <a16:colId xmlns:a16="http://schemas.microsoft.com/office/drawing/2014/main" val="4233728166"/>
                    </a:ext>
                  </a:extLst>
                </a:gridCol>
                <a:gridCol w="1230555">
                  <a:extLst>
                    <a:ext uri="{9D8B030D-6E8A-4147-A177-3AD203B41FA5}">
                      <a16:colId xmlns:a16="http://schemas.microsoft.com/office/drawing/2014/main" val="895519531"/>
                    </a:ext>
                  </a:extLst>
                </a:gridCol>
              </a:tblGrid>
              <a:tr h="540000">
                <a:tc gridSpan="8">
                  <a:txBody>
                    <a:bodyPr/>
                    <a:lstStyle/>
                    <a:p>
                      <a:pPr algn="ctr"/>
                      <a:r>
                        <a:rPr lang="en-US" altLang="zh-TW" sz="1400" b="0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Ground-truth s</a:t>
                      </a: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ource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4571583"/>
                  </a:ext>
                </a:extLst>
              </a:tr>
              <a:tr h="1080000">
                <a:tc gridSpan="8">
                  <a:txBody>
                    <a:bodyPr/>
                    <a:lstStyle/>
                    <a:p>
                      <a:pPr algn="ctr"/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234169"/>
                  </a:ext>
                </a:extLst>
              </a:tr>
              <a:tr h="540000">
                <a:tc gridSpan="4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Predicted source with parameters below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Predicted source with parameters below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291952"/>
                  </a:ext>
                </a:extLst>
              </a:tr>
              <a:tr h="360000"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pts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r>
                        <a:rPr lang="en-US" altLang="zh-TW" sz="1400" b="0" i="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pts</a:t>
                      </a: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r>
                        <a:rPr lang="en-US" altLang="zh-TW" sz="1400" b="0" i="0" kern="1200" dirty="0" err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_H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047794950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363283637"/>
                  </a:ext>
                </a:extLst>
              </a:tr>
              <a:tr h="360000"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</a:t>
                      </a:r>
                      <a:r>
                        <a:rPr lang="zh-TW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pts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</a:t>
                      </a:r>
                      <a:r>
                        <a:rPr lang="zh-TW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pts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NWIN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NFFT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663250519"/>
                  </a:ext>
                </a:extLst>
              </a:tr>
              <a:tr h="360000"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r>
                        <a:rPr lang="zh-TW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46237156"/>
                  </a:ext>
                </a:extLst>
              </a:tr>
              <a:tr h="1080000">
                <a:tc gridSpan="4">
                  <a:txBody>
                    <a:bodyPr/>
                    <a:lstStyle/>
                    <a:p>
                      <a:pPr algn="ctr"/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endParaRPr lang="zh-TW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18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9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635133777"/>
                  </a:ext>
                </a:extLst>
              </a:tr>
            </a:tbl>
          </a:graphicData>
        </a:graphic>
      </p:graphicFrame>
      <p:pic>
        <p:nvPicPr>
          <p:cNvPr id="7" name="source">
            <a:hlinkClick r:id="" action="ppaction://media"/>
            <a:extLst>
              <a:ext uri="{FF2B5EF4-FFF2-40B4-BE49-F238E27FC236}">
                <a16:creationId xmlns:a16="http://schemas.microsoft.com/office/drawing/2014/main" id="{15FAA170-B0ED-4219-9E21-924E2E61778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991100" y="1758605"/>
            <a:ext cx="609600" cy="609600"/>
          </a:xfrm>
          <a:prstGeom prst="rect">
            <a:avLst/>
          </a:prstGeom>
        </p:spPr>
      </p:pic>
      <p:pic>
        <p:nvPicPr>
          <p:cNvPr id="11" name="source_predict_NWIN=2048_L=64_A_mode=predict_RssRsy_mode=number">
            <a:hlinkClick r:id="" action="ppaction://media"/>
            <a:extLst>
              <a:ext uri="{FF2B5EF4-FFF2-40B4-BE49-F238E27FC236}">
                <a16:creationId xmlns:a16="http://schemas.microsoft.com/office/drawing/2014/main" id="{D1163C46-E166-4368-83FF-A2350FC707D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580923" y="4883237"/>
            <a:ext cx="609600" cy="609600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1D72F33D-1F93-4CD5-B07D-2F81445999DE}"/>
              </a:ext>
            </a:extLst>
          </p:cNvPr>
          <p:cNvSpPr txBox="1"/>
          <p:nvPr/>
        </p:nvSpPr>
        <p:spPr>
          <a:xfrm>
            <a:off x="416933" y="6192773"/>
            <a:ext cx="61798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TW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ss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TW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</a:t>
            </a: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initialize with </a:t>
            </a:r>
            <a:r>
              <a:rPr lang="en-US" altLang="zh-TW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ground-truth source  </a:t>
            </a:r>
            <a:r>
              <a:rPr lang="en-US" altLang="zh-TW" sz="2400" dirty="0">
                <a:cs typeface="Times New Roman" panose="02020603050405020304" pitchFamily="18" charset="0"/>
              </a:rPr>
              <a:t>T</a:t>
            </a:r>
            <a:r>
              <a:rPr lang="en-US" altLang="zh-TW" sz="2400" baseline="-25000" dirty="0">
                <a:cs typeface="Times New Roman" panose="02020603050405020304" pitchFamily="18" charset="0"/>
              </a:rPr>
              <a:t>60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0.2s</a:t>
            </a:r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9292B09-6CED-41B3-9EB3-E58195D23F2C}"/>
              </a:ext>
            </a:extLst>
          </p:cNvPr>
          <p:cNvSpPr txBox="1"/>
          <p:nvPr/>
        </p:nvSpPr>
        <p:spPr>
          <a:xfrm rot="1103134">
            <a:off x="3392741" y="4347127"/>
            <a:ext cx="17187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origin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2F862110-E2E0-442D-BCA6-092902513E8C}"/>
              </a:ext>
            </a:extLst>
          </p:cNvPr>
          <p:cNvSpPr txBox="1"/>
          <p:nvPr/>
        </p:nvSpPr>
        <p:spPr>
          <a:xfrm rot="1103134">
            <a:off x="8290902" y="4347727"/>
            <a:ext cx="17149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</a:p>
        </p:txBody>
      </p:sp>
      <p:graphicFrame>
        <p:nvGraphicFramePr>
          <p:cNvPr id="17" name="內容版面配置區 3">
            <a:extLst>
              <a:ext uri="{FF2B5EF4-FFF2-40B4-BE49-F238E27FC236}">
                <a16:creationId xmlns:a16="http://schemas.microsoft.com/office/drawing/2014/main" id="{14B46930-1FAE-4D27-94A4-A57D6382D8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378650"/>
              </p:ext>
            </p:extLst>
          </p:nvPr>
        </p:nvGraphicFramePr>
        <p:xfrm>
          <a:off x="6707337" y="6143255"/>
          <a:ext cx="3070225" cy="795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9" name="Equation" r:id="rId11" imgW="3085920" imgH="774360" progId="Equation.DSMT4">
                  <p:embed/>
                </p:oleObj>
              </mc:Choice>
              <mc:Fallback>
                <p:oleObj name="Equation" r:id="rId11" imgW="3085920" imgH="774360" progId="Equation.DSMT4">
                  <p:embed/>
                  <p:pic>
                    <p:nvPicPr>
                      <p:cNvPr id="9" name="內容版面配置區 3">
                        <a:extLst>
                          <a:ext uri="{FF2B5EF4-FFF2-40B4-BE49-F238E27FC236}">
                            <a16:creationId xmlns:a16="http://schemas.microsoft.com/office/drawing/2014/main" id="{B04CA8C4-3CC3-444B-A9AE-129F759F5D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707337" y="6143255"/>
                        <a:ext cx="3070225" cy="795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source_predict_NWIN=64_L=127_A_mode=predict_RssRsy_mode=number">
            <a:hlinkClick r:id="" action="ppaction://media"/>
            <a:extLst>
              <a:ext uri="{FF2B5EF4-FFF2-40B4-BE49-F238E27FC236}">
                <a16:creationId xmlns:a16="http://schemas.microsoft.com/office/drawing/2014/main" id="{0DBAFCAD-522C-4A4B-B6EF-CBD3E16EB2B6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502877" y="484302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31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15" grpId="0"/>
      <p:bldP spid="16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206885</TotalTime>
  <Words>529</Words>
  <Application>Microsoft Office PowerPoint</Application>
  <PresentationFormat>自訂</PresentationFormat>
  <Paragraphs>184</Paragraphs>
  <Slides>11</Slides>
  <Notes>1</Notes>
  <HiddenSlides>0</HiddenSlides>
  <MMClips>6</MMClips>
  <ScaleCrop>false</ScaleCrop>
  <HeadingPairs>
    <vt:vector size="8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8" baseType="lpstr">
      <vt:lpstr>Arial</vt:lpstr>
      <vt:lpstr>Calibri</vt:lpstr>
      <vt:lpstr>Cambria Math</vt:lpstr>
      <vt:lpstr>Times New Roman</vt:lpstr>
      <vt:lpstr>Wingdings</vt:lpstr>
      <vt:lpstr>Office 佈景主題</vt:lpstr>
      <vt:lpstr>Equation</vt:lpstr>
      <vt:lpstr>CTF model for long reverberation   Date：2022. 05. 10</vt:lpstr>
      <vt:lpstr>Outline</vt:lpstr>
      <vt:lpstr>Determine NWIN NFFT hopsize (1)</vt:lpstr>
      <vt:lpstr>Determine NWIN NFFT hopsize (2)</vt:lpstr>
      <vt:lpstr>Simulation settings</vt:lpstr>
      <vt:lpstr>Determine NWIN NFFT hopsize (3)</vt:lpstr>
      <vt:lpstr>ATF estimation (1)</vt:lpstr>
      <vt:lpstr>ATF estimation (2)</vt:lpstr>
      <vt:lpstr>Source predictions</vt:lpstr>
      <vt:lpstr>Future work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2504</cp:revision>
  <dcterms:created xsi:type="dcterms:W3CDTF">2012-11-25T05:37:01Z</dcterms:created>
  <dcterms:modified xsi:type="dcterms:W3CDTF">2023-05-10T10:13:08Z</dcterms:modified>
</cp:coreProperties>
</file>